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Monda" charset="1" panose="02000503000000000000"/>
      <p:regular r:id="rId17"/>
    </p:embeddedFont>
    <p:embeddedFont>
      <p:font typeface="Monda Bold" charset="1" panose="02000803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jpe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6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6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49" y="0"/>
            <a:ext cx="18273051" cy="10287000"/>
            <a:chOff x="0" y="0"/>
            <a:chExt cx="4812655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2655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2655">
                  <a:moveTo>
                    <a:pt x="0" y="0"/>
                  </a:moveTo>
                  <a:lnTo>
                    <a:pt x="4812655" y="0"/>
                  </a:lnTo>
                  <a:lnTo>
                    <a:pt x="481265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2B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2655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13962" y="0"/>
            <a:ext cx="347565" cy="10287000"/>
            <a:chOff x="0" y="0"/>
            <a:chExt cx="91540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1540" cy="2709333"/>
            </a:xfrm>
            <a:custGeom>
              <a:avLst/>
              <a:gdLst/>
              <a:ahLst/>
              <a:cxnLst/>
              <a:rect r="r" b="b" t="t" l="l"/>
              <a:pathLst>
                <a:path h="2709333" w="91540">
                  <a:moveTo>
                    <a:pt x="0" y="0"/>
                  </a:moveTo>
                  <a:lnTo>
                    <a:pt x="91540" y="0"/>
                  </a:lnTo>
                  <a:lnTo>
                    <a:pt x="9154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7E8E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154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3637157" y="2281979"/>
            <a:ext cx="2487212" cy="9761526"/>
            <a:chOff x="0" y="0"/>
            <a:chExt cx="655068" cy="257093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5068" cy="2570937"/>
            </a:xfrm>
            <a:custGeom>
              <a:avLst/>
              <a:gdLst/>
              <a:ahLst/>
              <a:cxnLst/>
              <a:rect r="r" b="b" t="t" l="l"/>
              <a:pathLst>
                <a:path h="2570937" w="655068">
                  <a:moveTo>
                    <a:pt x="0" y="0"/>
                  </a:moveTo>
                  <a:lnTo>
                    <a:pt x="655068" y="0"/>
                  </a:lnTo>
                  <a:lnTo>
                    <a:pt x="655068" y="2570937"/>
                  </a:lnTo>
                  <a:lnTo>
                    <a:pt x="0" y="2570937"/>
                  </a:lnTo>
                  <a:close/>
                </a:path>
              </a:pathLst>
            </a:custGeom>
            <a:solidFill>
              <a:srgbClr val="E7E8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55068" cy="26090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710318" y="0"/>
            <a:ext cx="8577682" cy="10287000"/>
          </a:xfrm>
          <a:custGeom>
            <a:avLst/>
            <a:gdLst/>
            <a:ahLst/>
            <a:cxnLst/>
            <a:rect r="r" b="b" t="t" l="l"/>
            <a:pathLst>
              <a:path h="10287000" w="8577682">
                <a:moveTo>
                  <a:pt x="0" y="0"/>
                </a:moveTo>
                <a:lnTo>
                  <a:pt x="8577682" y="0"/>
                </a:lnTo>
                <a:lnTo>
                  <a:pt x="85776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858" t="0" r="-37858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6531837" y="8954828"/>
            <a:ext cx="925952" cy="919347"/>
            <a:chOff x="0" y="0"/>
            <a:chExt cx="289003" cy="28694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E7E8E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-5400000">
            <a:off x="16848892" y="9201562"/>
            <a:ext cx="315151" cy="425879"/>
          </a:xfrm>
          <a:custGeom>
            <a:avLst/>
            <a:gdLst/>
            <a:ahLst/>
            <a:cxnLst/>
            <a:rect r="r" b="b" t="t" l="l"/>
            <a:pathLst>
              <a:path h="425879" w="315151">
                <a:moveTo>
                  <a:pt x="0" y="0"/>
                </a:moveTo>
                <a:lnTo>
                  <a:pt x="315151" y="0"/>
                </a:lnTo>
                <a:lnTo>
                  <a:pt x="315151" y="425879"/>
                </a:lnTo>
                <a:lnTo>
                  <a:pt x="0" y="4258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674618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6" y="0"/>
                </a:lnTo>
                <a:lnTo>
                  <a:pt x="384406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5649" y="8689924"/>
            <a:ext cx="4422969" cy="144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0"/>
              </a:lnSpc>
            </a:pPr>
            <a:r>
              <a:rPr lang="en-US" sz="2383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Members:</a:t>
            </a:r>
          </a:p>
          <a:p>
            <a:pPr algn="l">
              <a:lnSpc>
                <a:spcPts val="2860"/>
              </a:lnSpc>
            </a:pPr>
            <a:r>
              <a:rPr lang="en-US" sz="2383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M. Sibtain 22i-0887</a:t>
            </a:r>
          </a:p>
          <a:p>
            <a:pPr algn="l">
              <a:lnSpc>
                <a:spcPts val="2860"/>
              </a:lnSpc>
            </a:pPr>
            <a:r>
              <a:rPr lang="en-US" sz="2383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Abdullah Shakir 22i-1138</a:t>
            </a:r>
          </a:p>
          <a:p>
            <a:pPr algn="l">
              <a:lnSpc>
                <a:spcPts val="2860"/>
              </a:lnSpc>
            </a:pPr>
            <a:r>
              <a:rPr lang="en-US" sz="2383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Maaz Khan 22i-2125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57999" y="686176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56776" y="636868"/>
            <a:ext cx="1662550" cy="372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92"/>
              </a:lnSpc>
              <a:spcBef>
                <a:spcPct val="0"/>
              </a:spcBef>
            </a:pPr>
            <a:r>
              <a:rPr lang="en-US" b="true" sz="2209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Home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120899" y="639081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About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91881" y="614902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Content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699476" y="636868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Others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-1637048" y="5915531"/>
            <a:ext cx="12222732" cy="1152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b="true" sz="760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LIVING+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-1988394" y="7282369"/>
            <a:ext cx="12925424" cy="1123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6"/>
              </a:lnSpc>
            </a:pPr>
            <a:r>
              <a:rPr lang="en-US" b="true" sz="7405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 A RENTAL 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E8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4405" y="2356043"/>
            <a:ext cx="5936976" cy="6130346"/>
            <a:chOff x="0" y="0"/>
            <a:chExt cx="1278003" cy="13196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78003" cy="1319628"/>
            </a:xfrm>
            <a:custGeom>
              <a:avLst/>
              <a:gdLst/>
              <a:ahLst/>
              <a:cxnLst/>
              <a:rect r="r" b="b" t="t" l="l"/>
              <a:pathLst>
                <a:path h="1319628" w="1278003">
                  <a:moveTo>
                    <a:pt x="52161" y="0"/>
                  </a:moveTo>
                  <a:lnTo>
                    <a:pt x="1225842" y="0"/>
                  </a:lnTo>
                  <a:cubicBezTo>
                    <a:pt x="1239676" y="0"/>
                    <a:pt x="1252943" y="5495"/>
                    <a:pt x="1262725" y="15278"/>
                  </a:cubicBezTo>
                  <a:cubicBezTo>
                    <a:pt x="1272507" y="25060"/>
                    <a:pt x="1278003" y="38327"/>
                    <a:pt x="1278003" y="52161"/>
                  </a:cubicBezTo>
                  <a:lnTo>
                    <a:pt x="1278003" y="1267467"/>
                  </a:lnTo>
                  <a:cubicBezTo>
                    <a:pt x="1278003" y="1281301"/>
                    <a:pt x="1272507" y="1294569"/>
                    <a:pt x="1262725" y="1304351"/>
                  </a:cubicBezTo>
                  <a:cubicBezTo>
                    <a:pt x="1252943" y="1314133"/>
                    <a:pt x="1239676" y="1319628"/>
                    <a:pt x="1225842" y="1319628"/>
                  </a:cubicBezTo>
                  <a:lnTo>
                    <a:pt x="52161" y="1319628"/>
                  </a:lnTo>
                  <a:cubicBezTo>
                    <a:pt x="38327" y="1319628"/>
                    <a:pt x="25060" y="1314133"/>
                    <a:pt x="15278" y="1304351"/>
                  </a:cubicBezTo>
                  <a:cubicBezTo>
                    <a:pt x="5495" y="1294569"/>
                    <a:pt x="0" y="1281301"/>
                    <a:pt x="0" y="1267467"/>
                  </a:cubicBezTo>
                  <a:lnTo>
                    <a:pt x="0" y="52161"/>
                  </a:lnTo>
                  <a:cubicBezTo>
                    <a:pt x="0" y="38327"/>
                    <a:pt x="5495" y="25060"/>
                    <a:pt x="15278" y="15278"/>
                  </a:cubicBezTo>
                  <a:cubicBezTo>
                    <a:pt x="25060" y="5495"/>
                    <a:pt x="38327" y="0"/>
                    <a:pt x="52161" y="0"/>
                  </a:cubicBezTo>
                  <a:close/>
                </a:path>
              </a:pathLst>
            </a:custGeom>
            <a:blipFill>
              <a:blip r:embed="rId4"/>
              <a:stretch>
                <a:fillRect l="-6047" t="0" r="-48934" b="0"/>
              </a:stretch>
            </a:blipFill>
            <a:ln w="142875" cap="rnd">
              <a:gradFill>
                <a:gsLst>
                  <a:gs pos="0">
                    <a:srgbClr val="915A3A">
                      <a:alpha val="100000"/>
                    </a:srgbClr>
                  </a:gs>
                  <a:gs pos="25000">
                    <a:srgbClr val="78A6C4">
                      <a:alpha val="100000"/>
                    </a:srgbClr>
                  </a:gs>
                  <a:gs pos="50000">
                    <a:srgbClr val="3D88B3">
                      <a:alpha val="100000"/>
                    </a:srgbClr>
                  </a:gs>
                  <a:gs pos="75000">
                    <a:srgbClr val="CFD2D4">
                      <a:alpha val="100000"/>
                    </a:srgbClr>
                  </a:gs>
                  <a:gs pos="100000">
                    <a:srgbClr val="E7E8EA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75488" y="3406662"/>
            <a:ext cx="8091562" cy="110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58"/>
              </a:lnSpc>
            </a:pPr>
            <a:r>
              <a:rPr lang="en-US" sz="7298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Challenges &amp;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56438" y="4353780"/>
            <a:ext cx="8802862" cy="11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39"/>
              </a:lnSpc>
            </a:pPr>
            <a:r>
              <a:rPr lang="en-US" b="true" sz="7782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 SOLUTIONS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75488" y="5689747"/>
            <a:ext cx="7898958" cy="272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2"/>
              </a:lnSpc>
            </a:pPr>
            <a:r>
              <a:rPr lang="en-US" sz="222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Establishing reliable connection between the JavaFX application and the MySQL database.</a:t>
            </a:r>
          </a:p>
          <a:p>
            <a:pPr algn="just">
              <a:lnSpc>
                <a:spcPts val="3112"/>
              </a:lnSpc>
            </a:pPr>
          </a:p>
          <a:p>
            <a:pPr algn="just">
              <a:lnSpc>
                <a:spcPts val="3112"/>
              </a:lnSpc>
            </a:pPr>
            <a:r>
              <a:rPr lang="en-US" sz="222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Ensuring seamless user experience with minimal response times for search and booking operations.</a:t>
            </a:r>
          </a:p>
          <a:p>
            <a:pPr algn="just">
              <a:lnSpc>
                <a:spcPts val="3112"/>
              </a:lnSpc>
            </a:pPr>
          </a:p>
          <a:p>
            <a:pPr algn="just" marL="0" indent="0" lvl="0">
              <a:lnSpc>
                <a:spcPts val="3112"/>
              </a:lnSpc>
              <a:spcBef>
                <a:spcPct val="0"/>
              </a:spcBef>
            </a:pPr>
            <a:r>
              <a:rPr lang="en-US" sz="222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Implementing auto notification for tenant notifications.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834" r="0" b="-846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02168" y="2996789"/>
            <a:ext cx="8083664" cy="1581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THANK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97006" y="4299396"/>
            <a:ext cx="7293987" cy="1581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b="true" sz="1899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AMS GROUP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93641"/>
            <a:ext cx="1662550" cy="372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92"/>
              </a:lnSpc>
              <a:spcBef>
                <a:spcPct val="0"/>
              </a:spcBef>
            </a:pPr>
            <a:r>
              <a:rPr lang="en-US" b="true" sz="2209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Others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06640" y="8540428"/>
            <a:ext cx="1274721" cy="414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8"/>
              </a:lnSpc>
            </a:pPr>
            <a:r>
              <a:rPr lang="en-US" sz="2441">
                <a:solidFill>
                  <a:srgbClr val="CBCCCE"/>
                </a:solidFill>
                <a:latin typeface="Monda"/>
                <a:ea typeface="Monda"/>
                <a:cs typeface="Monda"/>
                <a:sym typeface="Monda"/>
              </a:rPr>
              <a:t>-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C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8245" y="-369109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513240" y="2764469"/>
            <a:ext cx="6136074" cy="5276023"/>
            <a:chOff x="0" y="0"/>
            <a:chExt cx="1320861" cy="11357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20861" cy="1135725"/>
            </a:xfrm>
            <a:custGeom>
              <a:avLst/>
              <a:gdLst/>
              <a:ahLst/>
              <a:cxnLst/>
              <a:rect r="r" b="b" t="t" l="l"/>
              <a:pathLst>
                <a:path h="1135725" w="1320861">
                  <a:moveTo>
                    <a:pt x="50468" y="0"/>
                  </a:moveTo>
                  <a:lnTo>
                    <a:pt x="1270393" y="0"/>
                  </a:lnTo>
                  <a:cubicBezTo>
                    <a:pt x="1283778" y="0"/>
                    <a:pt x="1296615" y="5317"/>
                    <a:pt x="1306079" y="14782"/>
                  </a:cubicBezTo>
                  <a:cubicBezTo>
                    <a:pt x="1315544" y="24246"/>
                    <a:pt x="1320861" y="37083"/>
                    <a:pt x="1320861" y="50468"/>
                  </a:cubicBezTo>
                  <a:lnTo>
                    <a:pt x="1320861" y="1085257"/>
                  </a:lnTo>
                  <a:cubicBezTo>
                    <a:pt x="1320861" y="1098642"/>
                    <a:pt x="1315544" y="1111479"/>
                    <a:pt x="1306079" y="1120943"/>
                  </a:cubicBezTo>
                  <a:cubicBezTo>
                    <a:pt x="1296615" y="1130408"/>
                    <a:pt x="1283778" y="1135725"/>
                    <a:pt x="1270393" y="1135725"/>
                  </a:cubicBezTo>
                  <a:lnTo>
                    <a:pt x="50468" y="1135725"/>
                  </a:lnTo>
                  <a:cubicBezTo>
                    <a:pt x="37083" y="1135725"/>
                    <a:pt x="24246" y="1130408"/>
                    <a:pt x="14782" y="1120943"/>
                  </a:cubicBezTo>
                  <a:cubicBezTo>
                    <a:pt x="5317" y="1111479"/>
                    <a:pt x="0" y="1098642"/>
                    <a:pt x="0" y="1085257"/>
                  </a:cubicBezTo>
                  <a:lnTo>
                    <a:pt x="0" y="50468"/>
                  </a:lnTo>
                  <a:cubicBezTo>
                    <a:pt x="0" y="37083"/>
                    <a:pt x="5317" y="24246"/>
                    <a:pt x="14782" y="14782"/>
                  </a:cubicBezTo>
                  <a:cubicBezTo>
                    <a:pt x="24246" y="5317"/>
                    <a:pt x="37083" y="0"/>
                    <a:pt x="50468" y="0"/>
                  </a:cubicBezTo>
                  <a:close/>
                </a:path>
              </a:pathLst>
            </a:custGeom>
            <a:blipFill>
              <a:blip r:embed="rId5"/>
              <a:stretch>
                <a:fillRect l="-12124" t="0" r="-12124" b="0"/>
              </a:stretch>
            </a:blipFill>
            <a:ln w="142875" cap="rnd">
              <a:gradFill>
                <a:gsLst>
                  <a:gs pos="0">
                    <a:srgbClr val="78A6C4">
                      <a:alpha val="100000"/>
                    </a:srgbClr>
                  </a:gs>
                  <a:gs pos="33333">
                    <a:srgbClr val="3D88B3">
                      <a:alpha val="100000"/>
                    </a:srgbClr>
                  </a:gs>
                  <a:gs pos="66667">
                    <a:srgbClr val="CFD2D4">
                      <a:alpha val="100000"/>
                    </a:srgbClr>
                  </a:gs>
                  <a:gs pos="100000">
                    <a:srgbClr val="E7E8EA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57999" y="3214910"/>
            <a:ext cx="4486180" cy="105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5"/>
              </a:lnSpc>
            </a:pPr>
            <a:r>
              <a:rPr lang="en-US" b="true" sz="6962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PURPOSE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5168" y="6411320"/>
            <a:ext cx="8404942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76"/>
              </a:lnSpc>
            </a:pPr>
            <a:r>
              <a:rPr lang="en-US" sz="473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Target Audience: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47651" y="4500401"/>
            <a:ext cx="7486920" cy="1580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To provide a streamlined platform for hostel and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rental management, catering to users searching for accommodations and property</a:t>
            </a:r>
          </a:p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owners managing properties.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47651" y="7249520"/>
            <a:ext cx="748692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Renters and property owners.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C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85170" y="-448677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233393" y="5248539"/>
            <a:ext cx="4151998" cy="1727659"/>
            <a:chOff x="0" y="0"/>
            <a:chExt cx="1093530" cy="4550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E7E8EA">
                <a:alpha val="7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093530" cy="4931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33393" y="6000246"/>
            <a:ext cx="4151998" cy="1951904"/>
            <a:chOff x="0" y="0"/>
            <a:chExt cx="1093530" cy="5140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CBCCCE">
                <a:alpha val="6274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068001" y="5248539"/>
            <a:ext cx="4151998" cy="1727659"/>
            <a:chOff x="0" y="0"/>
            <a:chExt cx="1093530" cy="4550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E7E8EA">
                <a:alpha val="7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093530" cy="4931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068001" y="6000246"/>
            <a:ext cx="4151998" cy="1951904"/>
            <a:chOff x="0" y="0"/>
            <a:chExt cx="1093530" cy="5140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CBCCCE">
                <a:alpha val="62745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902609" y="5248539"/>
            <a:ext cx="4151998" cy="1727659"/>
            <a:chOff x="0" y="0"/>
            <a:chExt cx="1093530" cy="45502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E7E8EA">
                <a:alpha val="7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093530" cy="4931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902609" y="6000246"/>
            <a:ext cx="4151998" cy="1951904"/>
            <a:chOff x="0" y="0"/>
            <a:chExt cx="1093530" cy="5140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CBCCCE">
                <a:alpha val="62745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233393" y="6000246"/>
            <a:ext cx="4151998" cy="1951904"/>
            <a:chOff x="0" y="0"/>
            <a:chExt cx="1093530" cy="5140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068001" y="6000246"/>
            <a:ext cx="4151998" cy="1951904"/>
            <a:chOff x="0" y="0"/>
            <a:chExt cx="1093530" cy="51408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902609" y="6000246"/>
            <a:ext cx="4151998" cy="1951904"/>
            <a:chOff x="0" y="0"/>
            <a:chExt cx="1093530" cy="5140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093530" cy="55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Problem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373666" y="2349972"/>
            <a:ext cx="954066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PROBLEM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373666" y="3401712"/>
            <a:ext cx="954066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STATEMENT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608106" y="6214216"/>
            <a:ext cx="3402572" cy="118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Traditional accommodation systems lack personalization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442714" y="6214216"/>
            <a:ext cx="3402572" cy="1580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Relies on manual processes or outdated methods that lead to errors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61370" y="6318991"/>
            <a:ext cx="2834476" cy="118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Lack of transparency, and limited control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350274" y="5507528"/>
            <a:ext cx="3918236" cy="31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"/>
              </a:lnSpc>
            </a:pPr>
            <a:r>
              <a:rPr lang="en-US" sz="207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personalization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184882" y="5507528"/>
            <a:ext cx="3918236" cy="31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"/>
              </a:lnSpc>
            </a:pPr>
            <a:r>
              <a:rPr lang="en-US" sz="207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efficiency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019490" y="5507528"/>
            <a:ext cx="3918236" cy="31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"/>
              </a:lnSpc>
            </a:pPr>
            <a:r>
              <a:rPr lang="en-US" sz="207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dissatisfaction </a:t>
            </a:r>
          </a:p>
        </p:txBody>
      </p:sp>
      <p:sp>
        <p:nvSpPr>
          <p:cNvPr name="Freeform 44" id="44"/>
          <p:cNvSpPr/>
          <p:nvPr/>
        </p:nvSpPr>
        <p:spPr>
          <a:xfrm flipH="false" flipV="false" rot="0">
            <a:off x="1116443" y="85756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6" y="0"/>
                </a:lnTo>
                <a:lnTo>
                  <a:pt x="384406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E8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85170" y="-448677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5716" y="2501127"/>
            <a:ext cx="954066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b="true" sz="787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USE CASE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0475" y="3691752"/>
            <a:ext cx="8685909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2"/>
              </a:lnSpc>
            </a:pPr>
            <a:r>
              <a:rPr lang="en-US" sz="637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Rent A Rental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972550" y="2509826"/>
            <a:ext cx="7795649" cy="4322016"/>
            <a:chOff x="0" y="0"/>
            <a:chExt cx="1678104" cy="9303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78104" cy="930364"/>
            </a:xfrm>
            <a:custGeom>
              <a:avLst/>
              <a:gdLst/>
              <a:ahLst/>
              <a:cxnLst/>
              <a:rect r="r" b="b" t="t" l="l"/>
              <a:pathLst>
                <a:path h="930364" w="1678104">
                  <a:moveTo>
                    <a:pt x="39724" y="0"/>
                  </a:moveTo>
                  <a:lnTo>
                    <a:pt x="1638380" y="0"/>
                  </a:lnTo>
                  <a:cubicBezTo>
                    <a:pt x="1660319" y="0"/>
                    <a:pt x="1678104" y="17785"/>
                    <a:pt x="1678104" y="39724"/>
                  </a:cubicBezTo>
                  <a:lnTo>
                    <a:pt x="1678104" y="890640"/>
                  </a:lnTo>
                  <a:cubicBezTo>
                    <a:pt x="1678104" y="912579"/>
                    <a:pt x="1660319" y="930364"/>
                    <a:pt x="1638380" y="930364"/>
                  </a:cubicBezTo>
                  <a:lnTo>
                    <a:pt x="39724" y="930364"/>
                  </a:lnTo>
                  <a:cubicBezTo>
                    <a:pt x="29189" y="930364"/>
                    <a:pt x="19085" y="926179"/>
                    <a:pt x="11635" y="918729"/>
                  </a:cubicBezTo>
                  <a:cubicBezTo>
                    <a:pt x="4185" y="911279"/>
                    <a:pt x="0" y="901175"/>
                    <a:pt x="0" y="890640"/>
                  </a:cubicBezTo>
                  <a:lnTo>
                    <a:pt x="0" y="39724"/>
                  </a:lnTo>
                  <a:cubicBezTo>
                    <a:pt x="0" y="29189"/>
                    <a:pt x="4185" y="19085"/>
                    <a:pt x="11635" y="11635"/>
                  </a:cubicBezTo>
                  <a:cubicBezTo>
                    <a:pt x="19085" y="4185"/>
                    <a:pt x="29189" y="0"/>
                    <a:pt x="39724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1871" r="0" b="-11871"/>
              </a:stretch>
            </a:blipFill>
            <a:ln w="142875" cap="rnd">
              <a:gradFill>
                <a:gsLst>
                  <a:gs pos="0">
                    <a:srgbClr val="78A6C4">
                      <a:alpha val="100000"/>
                    </a:srgbClr>
                  </a:gs>
                  <a:gs pos="33333">
                    <a:srgbClr val="3D88B3">
                      <a:alpha val="100000"/>
                    </a:srgbClr>
                  </a:gs>
                  <a:gs pos="66667">
                    <a:srgbClr val="CFD2D4">
                      <a:alpha val="100000"/>
                    </a:srgbClr>
                  </a:gs>
                  <a:gs pos="100000">
                    <a:srgbClr val="E7E8EA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7845" y="5444850"/>
            <a:ext cx="7662201" cy="193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97"/>
              </a:lnSpc>
            </a:pPr>
            <a:r>
              <a:rPr lang="en-US" sz="2212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Level: </a:t>
            </a:r>
            <a:r>
              <a:rPr lang="en-US" sz="2212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User-goal level</a:t>
            </a:r>
          </a:p>
          <a:p>
            <a:pPr algn="just">
              <a:lnSpc>
                <a:spcPts val="3097"/>
              </a:lnSpc>
            </a:pPr>
            <a:r>
              <a:rPr lang="en-US" b="true" sz="2212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Primary Actor: </a:t>
            </a:r>
            <a:r>
              <a:rPr lang="en-US" sz="2212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Tenant</a:t>
            </a:r>
          </a:p>
          <a:p>
            <a:pPr algn="just">
              <a:lnSpc>
                <a:spcPts val="3097"/>
              </a:lnSpc>
            </a:pPr>
            <a:r>
              <a:rPr lang="en-US" b="true" sz="2212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Preconditions: </a:t>
            </a:r>
            <a:r>
              <a:rPr lang="en-US" sz="2212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Rentals are available, and the tenant </a:t>
            </a:r>
          </a:p>
          <a:p>
            <a:pPr algn="just">
              <a:lnSpc>
                <a:spcPts val="3097"/>
              </a:lnSpc>
            </a:pPr>
            <a:r>
              <a:rPr lang="en-US" sz="2212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has registered or logged into the system.</a:t>
            </a:r>
          </a:p>
          <a:p>
            <a:pPr algn="just" marL="0" indent="0" lvl="0">
              <a:lnSpc>
                <a:spcPts val="3097"/>
              </a:lnSpc>
              <a:spcBef>
                <a:spcPct val="0"/>
              </a:spcBef>
            </a:pPr>
            <a:r>
              <a:rPr lang="en-US" b="true" sz="2212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                            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70690" y="7560345"/>
            <a:ext cx="8490563" cy="2042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72"/>
              </a:lnSpc>
            </a:pPr>
            <a:r>
              <a:rPr lang="en-US" sz="2266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Stakeholders &amp; </a:t>
            </a:r>
            <a:r>
              <a:rPr lang="en-US" sz="2266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Interests</a:t>
            </a:r>
            <a:r>
              <a:rPr lang="en-US" sz="2266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:</a:t>
            </a:r>
          </a:p>
          <a:p>
            <a:pPr algn="just" marL="489321" indent="-244661" lvl="1">
              <a:lnSpc>
                <a:spcPts val="3172"/>
              </a:lnSpc>
              <a:buFont typeface="Arial"/>
              <a:buChar char="•"/>
            </a:pPr>
            <a:r>
              <a:rPr lang="en-US" b="true" sz="2266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Hostel Owner</a:t>
            </a:r>
            <a:r>
              <a:rPr lang="en-US" b="true" sz="2266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: </a:t>
            </a:r>
            <a:r>
              <a:rPr lang="en-US" sz="226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Needs to manage rental allocation and</a:t>
            </a:r>
          </a:p>
          <a:p>
            <a:pPr algn="just">
              <a:lnSpc>
                <a:spcPts val="3172"/>
              </a:lnSpc>
            </a:pPr>
            <a:r>
              <a:rPr lang="en-US" sz="226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                                   tenant </a:t>
            </a:r>
            <a:r>
              <a:rPr lang="en-US" sz="226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details.</a:t>
            </a:r>
          </a:p>
          <a:p>
            <a:pPr algn="just" marL="489321" indent="-244661" lvl="1">
              <a:lnSpc>
                <a:spcPts val="3172"/>
              </a:lnSpc>
              <a:buFont typeface="Arial"/>
              <a:buChar char="•"/>
            </a:pPr>
            <a:r>
              <a:rPr lang="en-US" b="true" sz="2266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Tenant:</a:t>
            </a:r>
            <a:r>
              <a:rPr lang="en-US" sz="226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Wants to rent a rental in the hostel.</a:t>
            </a:r>
          </a:p>
          <a:p>
            <a:pPr algn="ctr">
              <a:lnSpc>
                <a:spcPts val="373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C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85170" y="-448677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3243" y="1429834"/>
            <a:ext cx="954066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MAIN SUCCESS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3224" y="2414576"/>
            <a:ext cx="868590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2"/>
              </a:lnSpc>
            </a:pPr>
            <a:r>
              <a:rPr lang="en-US" sz="707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Scenario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058275" y="2509826"/>
            <a:ext cx="7795649" cy="4322016"/>
            <a:chOff x="0" y="0"/>
            <a:chExt cx="1678104" cy="9303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78104" cy="930364"/>
            </a:xfrm>
            <a:custGeom>
              <a:avLst/>
              <a:gdLst/>
              <a:ahLst/>
              <a:cxnLst/>
              <a:rect r="r" b="b" t="t" l="l"/>
              <a:pathLst>
                <a:path h="930364" w="1678104">
                  <a:moveTo>
                    <a:pt x="39724" y="0"/>
                  </a:moveTo>
                  <a:lnTo>
                    <a:pt x="1638380" y="0"/>
                  </a:lnTo>
                  <a:cubicBezTo>
                    <a:pt x="1660319" y="0"/>
                    <a:pt x="1678104" y="17785"/>
                    <a:pt x="1678104" y="39724"/>
                  </a:cubicBezTo>
                  <a:lnTo>
                    <a:pt x="1678104" y="890640"/>
                  </a:lnTo>
                  <a:cubicBezTo>
                    <a:pt x="1678104" y="912579"/>
                    <a:pt x="1660319" y="930364"/>
                    <a:pt x="1638380" y="930364"/>
                  </a:cubicBezTo>
                  <a:lnTo>
                    <a:pt x="39724" y="930364"/>
                  </a:lnTo>
                  <a:cubicBezTo>
                    <a:pt x="29189" y="930364"/>
                    <a:pt x="19085" y="926179"/>
                    <a:pt x="11635" y="918729"/>
                  </a:cubicBezTo>
                  <a:cubicBezTo>
                    <a:pt x="4185" y="911279"/>
                    <a:pt x="0" y="901175"/>
                    <a:pt x="0" y="890640"/>
                  </a:cubicBezTo>
                  <a:lnTo>
                    <a:pt x="0" y="39724"/>
                  </a:lnTo>
                  <a:cubicBezTo>
                    <a:pt x="0" y="29189"/>
                    <a:pt x="4185" y="19085"/>
                    <a:pt x="11635" y="11635"/>
                  </a:cubicBezTo>
                  <a:cubicBezTo>
                    <a:pt x="19085" y="4185"/>
                    <a:pt x="29189" y="0"/>
                    <a:pt x="39724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2320" r="0" b="-12320"/>
              </a:stretch>
            </a:blipFill>
            <a:ln w="142875" cap="rnd">
              <a:gradFill>
                <a:gsLst>
                  <a:gs pos="0">
                    <a:srgbClr val="78A6C4">
                      <a:alpha val="100000"/>
                    </a:srgbClr>
                  </a:gs>
                  <a:gs pos="33333">
                    <a:srgbClr val="3D88B3">
                      <a:alpha val="100000"/>
                    </a:srgbClr>
                  </a:gs>
                  <a:gs pos="66667">
                    <a:srgbClr val="CFD2D4">
                      <a:alpha val="100000"/>
                    </a:srgbClr>
                  </a:gs>
                  <a:gs pos="100000">
                    <a:srgbClr val="E7E8EA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4024" y="3892102"/>
            <a:ext cx="3721329" cy="3981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Tenant</a:t>
            </a: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Tenant logs into the system.</a:t>
            </a: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Tenant searches for</a:t>
            </a: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available rentals.</a:t>
            </a: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Tenant selects a rental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to rent..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17828" y="3892102"/>
            <a:ext cx="4337649" cy="6381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System</a:t>
            </a: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The system displays available rentals with </a:t>
            </a: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</a:t>
            </a: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etails.</a:t>
            </a: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The system confirms the</a:t>
            </a: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selection and processes</a:t>
            </a: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the booking.</a:t>
            </a:r>
          </a:p>
          <a:p>
            <a:pPr algn="l">
              <a:lnSpc>
                <a:spcPts val="3151"/>
              </a:lnSpc>
            </a:pPr>
          </a:p>
          <a:p>
            <a:pPr algn="l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Owner is notified of the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new rental.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96574" y="7296184"/>
            <a:ext cx="8333604" cy="1981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 b="true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Extensions: 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3a. If no rentals are available, the system informs the tenant and offers a waitlist option.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</a:t>
            </a:r>
          </a:p>
          <a:p>
            <a:pPr algn="just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3b. If a room is not available, the owner offers another room.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E8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8245" y="-369109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63443" y="1481919"/>
            <a:ext cx="12289359" cy="8940509"/>
          </a:xfrm>
          <a:custGeom>
            <a:avLst/>
            <a:gdLst/>
            <a:ahLst/>
            <a:cxnLst/>
            <a:rect r="r" b="b" t="t" l="l"/>
            <a:pathLst>
              <a:path h="8940509" w="12289359">
                <a:moveTo>
                  <a:pt x="0" y="0"/>
                </a:moveTo>
                <a:lnTo>
                  <a:pt x="12289359" y="0"/>
                </a:lnTo>
                <a:lnTo>
                  <a:pt x="12289359" y="8940508"/>
                </a:lnTo>
                <a:lnTo>
                  <a:pt x="0" y="89405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96099" y="1481919"/>
            <a:ext cx="859005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26"/>
              </a:lnSpc>
            </a:pPr>
            <a:r>
              <a:rPr lang="en-US" sz="7105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Sequence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1374" y="2282019"/>
            <a:ext cx="9248551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42"/>
              </a:lnSpc>
            </a:pPr>
            <a:r>
              <a:rPr lang="en-US" b="true" sz="7535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DIAGRAM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E8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8245" y="-369109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623276" y="2450529"/>
            <a:ext cx="6149756" cy="6172200"/>
          </a:xfrm>
          <a:custGeom>
            <a:avLst/>
            <a:gdLst/>
            <a:ahLst/>
            <a:cxnLst/>
            <a:rect r="r" b="b" t="t" l="l"/>
            <a:pathLst>
              <a:path h="6172200" w="6149756">
                <a:moveTo>
                  <a:pt x="0" y="0"/>
                </a:moveTo>
                <a:lnTo>
                  <a:pt x="6149756" y="0"/>
                </a:lnTo>
                <a:lnTo>
                  <a:pt x="614975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96099" y="3281585"/>
            <a:ext cx="8590050" cy="1076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26"/>
              </a:lnSpc>
            </a:pPr>
            <a:r>
              <a:rPr lang="en-US" sz="7105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Implementation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96099" y="4442445"/>
            <a:ext cx="9248551" cy="11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42"/>
              </a:lnSpc>
            </a:pPr>
            <a:r>
              <a:rPr lang="en-US" b="true" sz="7535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DETAILS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96099" y="5803329"/>
            <a:ext cx="7364323" cy="3505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00"/>
              </a:lnSpc>
            </a:pPr>
            <a:r>
              <a:rPr lang="en-US" sz="2214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Libraries: JavaFX SDK, MySQL Connector/J.</a:t>
            </a:r>
          </a:p>
          <a:p>
            <a:pPr algn="just">
              <a:lnSpc>
                <a:spcPts val="3100"/>
              </a:lnSpc>
            </a:pPr>
          </a:p>
          <a:p>
            <a:pPr algn="just">
              <a:lnSpc>
                <a:spcPts val="3100"/>
              </a:lnSpc>
            </a:pPr>
            <a:r>
              <a:rPr lang="en-US" sz="2214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Tables for users, properties, bookings, payments.</a:t>
            </a:r>
          </a:p>
          <a:p>
            <a:pPr algn="just">
              <a:lnSpc>
                <a:spcPts val="3100"/>
              </a:lnSpc>
            </a:pPr>
            <a:r>
              <a:rPr lang="en-US" sz="2214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Localhost setup with MySQL.</a:t>
            </a:r>
          </a:p>
          <a:p>
            <a:pPr algn="just">
              <a:lnSpc>
                <a:spcPts val="3100"/>
              </a:lnSpc>
            </a:pPr>
          </a:p>
          <a:p>
            <a:pPr algn="just">
              <a:lnSpc>
                <a:spcPts val="3100"/>
              </a:lnSpc>
            </a:pPr>
            <a:r>
              <a:rPr lang="en-US" sz="2214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Allows property owners to notify tenants of evictions through the system.</a:t>
            </a:r>
          </a:p>
          <a:p>
            <a:pPr algn="just">
              <a:lnSpc>
                <a:spcPts val="3100"/>
              </a:lnSpc>
            </a:pPr>
          </a:p>
          <a:p>
            <a:pPr algn="just" marL="0" indent="0" lvl="0">
              <a:lnSpc>
                <a:spcPts val="31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C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91046" y="8928562"/>
            <a:ext cx="14241079" cy="995920"/>
            <a:chOff x="0" y="0"/>
            <a:chExt cx="3750737" cy="2623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50737" cy="262300"/>
            </a:xfrm>
            <a:custGeom>
              <a:avLst/>
              <a:gdLst/>
              <a:ahLst/>
              <a:cxnLst/>
              <a:rect r="r" b="b" t="t" l="l"/>
              <a:pathLst>
                <a:path h="262300" w="3750737">
                  <a:moveTo>
                    <a:pt x="18484" y="0"/>
                  </a:moveTo>
                  <a:lnTo>
                    <a:pt x="3732254" y="0"/>
                  </a:lnTo>
                  <a:cubicBezTo>
                    <a:pt x="3742461" y="0"/>
                    <a:pt x="3750737" y="8275"/>
                    <a:pt x="3750737" y="18484"/>
                  </a:cubicBezTo>
                  <a:lnTo>
                    <a:pt x="3750737" y="243817"/>
                  </a:lnTo>
                  <a:cubicBezTo>
                    <a:pt x="3750737" y="248719"/>
                    <a:pt x="3748790" y="253420"/>
                    <a:pt x="3745323" y="256886"/>
                  </a:cubicBezTo>
                  <a:cubicBezTo>
                    <a:pt x="3741857" y="260353"/>
                    <a:pt x="3737156" y="262300"/>
                    <a:pt x="3732254" y="262300"/>
                  </a:cubicBezTo>
                  <a:lnTo>
                    <a:pt x="18484" y="262300"/>
                  </a:lnTo>
                  <a:cubicBezTo>
                    <a:pt x="8275" y="262300"/>
                    <a:pt x="0" y="254025"/>
                    <a:pt x="0" y="243817"/>
                  </a:cubicBezTo>
                  <a:lnTo>
                    <a:pt x="0" y="18484"/>
                  </a:lnTo>
                  <a:cubicBezTo>
                    <a:pt x="0" y="8275"/>
                    <a:pt x="8275" y="0"/>
                    <a:pt x="18484" y="0"/>
                  </a:cubicBezTo>
                  <a:close/>
                </a:path>
              </a:pathLst>
            </a:custGeom>
            <a:solidFill>
              <a:srgbClr val="002B5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750737" cy="30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15149" y="2494788"/>
            <a:ext cx="4739641" cy="132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80"/>
              </a:lnSpc>
            </a:pPr>
            <a:r>
              <a:rPr lang="en-US" b="true" sz="865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6099" y="3682194"/>
            <a:ext cx="8110612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85"/>
              </a:lnSpc>
            </a:pPr>
            <a:r>
              <a:rPr lang="en-US" sz="732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COMPONENTS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77820" y="1860690"/>
            <a:ext cx="10010180" cy="7067872"/>
            <a:chOff x="0" y="0"/>
            <a:chExt cx="1485610" cy="10489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85610" cy="1048942"/>
            </a:xfrm>
            <a:custGeom>
              <a:avLst/>
              <a:gdLst/>
              <a:ahLst/>
              <a:cxnLst/>
              <a:rect r="r" b="b" t="t" l="l"/>
              <a:pathLst>
                <a:path h="1048942" w="1485610">
                  <a:moveTo>
                    <a:pt x="30936" y="0"/>
                  </a:moveTo>
                  <a:lnTo>
                    <a:pt x="1454674" y="0"/>
                  </a:lnTo>
                  <a:cubicBezTo>
                    <a:pt x="1462879" y="0"/>
                    <a:pt x="1470748" y="3259"/>
                    <a:pt x="1476549" y="9061"/>
                  </a:cubicBezTo>
                  <a:cubicBezTo>
                    <a:pt x="1482351" y="14863"/>
                    <a:pt x="1485610" y="22731"/>
                    <a:pt x="1485610" y="30936"/>
                  </a:cubicBezTo>
                  <a:lnTo>
                    <a:pt x="1485610" y="1018006"/>
                  </a:lnTo>
                  <a:cubicBezTo>
                    <a:pt x="1485610" y="1026211"/>
                    <a:pt x="1482351" y="1034080"/>
                    <a:pt x="1476549" y="1039881"/>
                  </a:cubicBezTo>
                  <a:cubicBezTo>
                    <a:pt x="1470748" y="1045683"/>
                    <a:pt x="1462879" y="1048942"/>
                    <a:pt x="1454674" y="1048942"/>
                  </a:cubicBezTo>
                  <a:lnTo>
                    <a:pt x="30936" y="1048942"/>
                  </a:lnTo>
                  <a:cubicBezTo>
                    <a:pt x="13851" y="1048942"/>
                    <a:pt x="0" y="1035092"/>
                    <a:pt x="0" y="1018006"/>
                  </a:cubicBezTo>
                  <a:lnTo>
                    <a:pt x="0" y="30936"/>
                  </a:lnTo>
                  <a:cubicBezTo>
                    <a:pt x="0" y="22731"/>
                    <a:pt x="3259" y="14863"/>
                    <a:pt x="9061" y="9061"/>
                  </a:cubicBezTo>
                  <a:cubicBezTo>
                    <a:pt x="14863" y="3259"/>
                    <a:pt x="22731" y="0"/>
                    <a:pt x="30936" y="0"/>
                  </a:cubicBezTo>
                  <a:close/>
                </a:path>
              </a:pathLst>
            </a:custGeom>
            <a:blipFill>
              <a:blip r:embed="rId4"/>
              <a:stretch>
                <a:fillRect l="-3490" t="0" r="-3490" b="0"/>
              </a:stretch>
            </a:blipFill>
            <a:ln w="123825" cap="rnd">
              <a:solidFill>
                <a:srgbClr val="78A6C4"/>
              </a:solidFill>
              <a:prstDash val="solid"/>
              <a:round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3249" y="5166221"/>
            <a:ext cx="6727394" cy="358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User Interface (UI Component)</a:t>
            </a: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Controller Layer</a:t>
            </a: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Data Access Object (DAO) Layer</a:t>
            </a: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Utility Component</a:t>
            </a:r>
          </a:p>
          <a:p>
            <a:pPr algn="just">
              <a:lnSpc>
                <a:spcPts val="3151"/>
              </a:lnSpc>
            </a:pPr>
          </a:p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Database Component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CC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91046" y="8928562"/>
            <a:ext cx="14241079" cy="995920"/>
            <a:chOff x="0" y="0"/>
            <a:chExt cx="3750737" cy="2623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50737" cy="262300"/>
            </a:xfrm>
            <a:custGeom>
              <a:avLst/>
              <a:gdLst/>
              <a:ahLst/>
              <a:cxnLst/>
              <a:rect r="r" b="b" t="t" l="l"/>
              <a:pathLst>
                <a:path h="262300" w="3750737">
                  <a:moveTo>
                    <a:pt x="18484" y="0"/>
                  </a:moveTo>
                  <a:lnTo>
                    <a:pt x="3732254" y="0"/>
                  </a:lnTo>
                  <a:cubicBezTo>
                    <a:pt x="3742461" y="0"/>
                    <a:pt x="3750737" y="8275"/>
                    <a:pt x="3750737" y="18484"/>
                  </a:cubicBezTo>
                  <a:lnTo>
                    <a:pt x="3750737" y="243817"/>
                  </a:lnTo>
                  <a:cubicBezTo>
                    <a:pt x="3750737" y="248719"/>
                    <a:pt x="3748790" y="253420"/>
                    <a:pt x="3745323" y="256886"/>
                  </a:cubicBezTo>
                  <a:cubicBezTo>
                    <a:pt x="3741857" y="260353"/>
                    <a:pt x="3737156" y="262300"/>
                    <a:pt x="3732254" y="262300"/>
                  </a:cubicBezTo>
                  <a:lnTo>
                    <a:pt x="18484" y="262300"/>
                  </a:lnTo>
                  <a:cubicBezTo>
                    <a:pt x="8275" y="262300"/>
                    <a:pt x="0" y="254025"/>
                    <a:pt x="0" y="243817"/>
                  </a:cubicBezTo>
                  <a:lnTo>
                    <a:pt x="0" y="18484"/>
                  </a:lnTo>
                  <a:cubicBezTo>
                    <a:pt x="0" y="8275"/>
                    <a:pt x="8275" y="0"/>
                    <a:pt x="18484" y="0"/>
                  </a:cubicBezTo>
                  <a:close/>
                </a:path>
              </a:pathLst>
            </a:custGeom>
            <a:solidFill>
              <a:srgbClr val="002B5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750737" cy="30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15149" y="2494788"/>
            <a:ext cx="4739641" cy="132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80"/>
              </a:lnSpc>
            </a:pPr>
            <a:r>
              <a:rPr lang="en-US" b="true" sz="865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0031" y="3682194"/>
            <a:ext cx="8110612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85"/>
              </a:lnSpc>
            </a:pPr>
            <a:r>
              <a:rPr lang="en-US" sz="732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Package Diagram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77820" y="1860690"/>
            <a:ext cx="10010180" cy="7067872"/>
            <a:chOff x="0" y="0"/>
            <a:chExt cx="1485610" cy="10489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85610" cy="1048942"/>
            </a:xfrm>
            <a:custGeom>
              <a:avLst/>
              <a:gdLst/>
              <a:ahLst/>
              <a:cxnLst/>
              <a:rect r="r" b="b" t="t" l="l"/>
              <a:pathLst>
                <a:path h="1048942" w="1485610">
                  <a:moveTo>
                    <a:pt x="30936" y="0"/>
                  </a:moveTo>
                  <a:lnTo>
                    <a:pt x="1454674" y="0"/>
                  </a:lnTo>
                  <a:cubicBezTo>
                    <a:pt x="1462879" y="0"/>
                    <a:pt x="1470748" y="3259"/>
                    <a:pt x="1476549" y="9061"/>
                  </a:cubicBezTo>
                  <a:cubicBezTo>
                    <a:pt x="1482351" y="14863"/>
                    <a:pt x="1485610" y="22731"/>
                    <a:pt x="1485610" y="30936"/>
                  </a:cubicBezTo>
                  <a:lnTo>
                    <a:pt x="1485610" y="1018006"/>
                  </a:lnTo>
                  <a:cubicBezTo>
                    <a:pt x="1485610" y="1026211"/>
                    <a:pt x="1482351" y="1034080"/>
                    <a:pt x="1476549" y="1039881"/>
                  </a:cubicBezTo>
                  <a:cubicBezTo>
                    <a:pt x="1470748" y="1045683"/>
                    <a:pt x="1462879" y="1048942"/>
                    <a:pt x="1454674" y="1048942"/>
                  </a:cubicBezTo>
                  <a:lnTo>
                    <a:pt x="30936" y="1048942"/>
                  </a:lnTo>
                  <a:cubicBezTo>
                    <a:pt x="13851" y="1048942"/>
                    <a:pt x="0" y="1035092"/>
                    <a:pt x="0" y="1018006"/>
                  </a:cubicBezTo>
                  <a:lnTo>
                    <a:pt x="0" y="30936"/>
                  </a:lnTo>
                  <a:cubicBezTo>
                    <a:pt x="0" y="22731"/>
                    <a:pt x="3259" y="14863"/>
                    <a:pt x="9061" y="9061"/>
                  </a:cubicBezTo>
                  <a:cubicBezTo>
                    <a:pt x="14863" y="3259"/>
                    <a:pt x="22731" y="0"/>
                    <a:pt x="3093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6120" r="0" b="-6120"/>
              </a:stretch>
            </a:blipFill>
            <a:ln w="123825" cap="rnd">
              <a:solidFill>
                <a:srgbClr val="78A6C4"/>
              </a:solidFill>
              <a:prstDash val="solid"/>
              <a:round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557999" y="848042"/>
            <a:ext cx="2916319" cy="32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AMS GROUP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993641"/>
            <a:ext cx="1662550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08122" y="995855"/>
            <a:ext cx="1907082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26729" y="971675"/>
            <a:ext cx="1916881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034325" y="993641"/>
            <a:ext cx="2224975" cy="38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Others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3249" y="5166221"/>
            <a:ext cx="6727394" cy="5581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com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Business 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Classes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DB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LoadData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Factories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Handlers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Facade</a:t>
            </a: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example</a:t>
            </a: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</a:p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DAGXl8HM0-M</dc:identifier>
  <dcterms:modified xsi:type="dcterms:W3CDTF">2011-08-01T06:04:30Z</dcterms:modified>
  <cp:revision>1</cp:revision>
  <dc:title>Copy of LIVING+</dc:title>
</cp:coreProperties>
</file>

<file path=docProps/thumbnail.jpeg>
</file>